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e71c8a45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e71c8a4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71c8a4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e71c8a4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e71c8a4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e71c8a4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71c8a45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71c8a4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71c8a45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71c8a4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e71c8a45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e71c8a45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71c8a4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71c8a4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e71c8a4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e71c8a4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71c8a4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71c8a4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e71c8a45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e71c8a45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71c8a4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71c8a4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71c8a4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e71c8a4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71c8a45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e71c8a45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71c8a45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e71c8a45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e71c8a45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e71c8a45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71c8a45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e71c8a45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bc8d60d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bc8d60d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for next time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dc1265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dc1265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71c8a4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71c8a4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e71c8a4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e71c8a4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bdba6f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bdba6f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e71c8a4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e71c8a4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e71c8a45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e71c8a45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71c8a45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71c8a45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log.goodaudience.com/most-intuitive-explanation-of-activation-functions-fdf6d9b4a53a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cikit-learn.org/stable/modules/generated/sklearn.neural_network.MLPRegressor.html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cikit-learn.org/stable/modules/generated/sklearn.neural_network.MLPClassifier.html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layground.tensorflow.org/" TargetMode="External"/><Relationship Id="rId4" Type="http://schemas.openxmlformats.org/officeDocument/2006/relationships/hyperlink" Target="https://machinelearningmastery.com/tensorflow-tutorial-deep-learning-with-tf-kera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achinelearningmastery.com/choose-an-activation-function-for-deep-learning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achinelearningmastery.com/how-to-choose-loss-functions-when-training-deep-learning-neural-network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nalyticsvidhya.com/blog/2021/10/a-comprehensive-guide-on-deep-learning-optimizers/#:~:text=An%20optimizer%20is%20a%20function,loss%20and%20improve%20the%20accuracy" TargetMode="External"/><Relationship Id="rId4" Type="http://schemas.openxmlformats.org/officeDocument/2006/relationships/image" Target="../media/image29.gif"/><Relationship Id="rId5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8T0K_jVJkVfUQiaUKn0U7uGxUCqiLOGs?usp=sharing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owardsdatascience.com/gridsearchcv-for-beginners-db48a90114ee" TargetMode="External"/><Relationship Id="rId4" Type="http://schemas.openxmlformats.org/officeDocument/2006/relationships/hyperlink" Target="https://towardsdatascience.com/8-simple-techniques-to-prevent-overfitting-4d443da2ef7d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Learning: Neural Network 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Satyen 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Inputs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465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fully connected NN, every nodes in earlier layer feeds into next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of Nodes in first layer matches # of input columns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field in data is provided to a single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should be scaled before plugging into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41082" r="0" t="0"/>
          <a:stretch/>
        </p:blipFill>
        <p:spPr>
          <a:xfrm>
            <a:off x="4965550" y="1198500"/>
            <a:ext cx="3866751" cy="30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Weights and Bias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4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has DISTINCT weights for all input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Represented as vector computationally for each layer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7302" l="0" r="0" t="25393"/>
          <a:stretch/>
        </p:blipFill>
        <p:spPr>
          <a:xfrm>
            <a:off x="949013" y="2149700"/>
            <a:ext cx="7245973" cy="25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Activation Function 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43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Processed</a:t>
            </a:r>
            <a:r>
              <a:rPr lang="en"/>
              <a:t> node inputs are plugged into activation function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Prevents Linearity of data, allows patterns to be recognized in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allow for node output range to be restricted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allow for nodes to be turned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info: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https://blog.goodaudience.com/most-intuitive-explanation-of-activation-functions-fdf6d9b4a53a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800" y="1017725"/>
            <a:ext cx="2995695" cy="199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150" y="3014849"/>
            <a:ext cx="2456992" cy="182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Network: Popular Activation Functions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14427"/>
          <a:stretch/>
        </p:blipFill>
        <p:spPr>
          <a:xfrm>
            <a:off x="0" y="1017726"/>
            <a:ext cx="9144000" cy="3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Conceptual Summary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1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Comprised of nodes/perceptrons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fully connected, feed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for regression, classification,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when you have LOTS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Tune Hyperparameters (epochs, batch size, loss, activation function)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Hidden Layer structure (# of layers, # of nodes per layer)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00" y="1170125"/>
            <a:ext cx="4377902" cy="312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Neural Networks: SciKit Learn Regression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539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Learn: Multi-Layer Regressor (MLP Regressor):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https://scikit-learn.org/stable/modules/generated/sklearn.neural_network.MLPRegressor.html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Input nodes = # of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Output nodes =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 a managed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specify size and shape of neural network with hidden_layer_sizes parameter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475" y="1756850"/>
            <a:ext cx="2992524" cy="1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SciKit Learn Classification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491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Learn: Multi-Layer Perceptron (MLP Classifier):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https://scikit-learn.org/stable/modules/generated/sklearn.neural_network.MLPClassifier.html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output nodes = # prediction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 is output node with largest value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4">
            <a:alphaModFix/>
          </a:blip>
          <a:srcRect b="0" l="0" r="0" t="21838"/>
          <a:stretch/>
        </p:blipFill>
        <p:spPr>
          <a:xfrm>
            <a:off x="5221700" y="1798050"/>
            <a:ext cx="3610602" cy="20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Tensorflow (Keras)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Tensorflow in your browser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https://playground.tensorflow.org/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 = tf.keras.Sequential() represents a NN object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Define Model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Add layers to the network with model.add([LAYER DEFINITION])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Dense([Size]) represents a simple layer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Compile Model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Define optimizer and learning rate (we’ll talk about choosing this in the future)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Call model.compile(), specifying optimizer and loss metric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Fit Model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Same as SciKit Learn - plug in the training data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Can specify the batch size and # of epochs here (we’ll talk about this in the future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Evaluate Model and Make Predictions…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Additional reading: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https://machinelearningmastery.com/tensorflow-tutorial-deep-learning-with-tf-keras/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Epochs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Epoch = single run through of the ENTIRE training dataset with our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epochs allow for better detection of patterns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Optimal</a:t>
            </a:r>
            <a:r>
              <a:rPr lang="en" sz="1500"/>
              <a:t> epochs </a:t>
            </a:r>
            <a:r>
              <a:rPr lang="en" sz="1500"/>
              <a:t>depends</a:t>
            </a:r>
            <a:r>
              <a:rPr lang="en" sz="1500"/>
              <a:t> on model structure AND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the risk of overfitting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Optimization: Train model with MANY epochs, graph accuracy/loss, determine optimal epochs</a:t>
            </a:r>
            <a:endParaRPr sz="15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97" y="2975425"/>
            <a:ext cx="7168349" cy="190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/>
          <p:nvPr/>
        </p:nvCxnSpPr>
        <p:spPr>
          <a:xfrm flipH="1" rot="10800000">
            <a:off x="2648025" y="3791825"/>
            <a:ext cx="10800" cy="116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0"/>
          <p:cNvCxnSpPr/>
          <p:nvPr/>
        </p:nvCxnSpPr>
        <p:spPr>
          <a:xfrm flipH="1">
            <a:off x="6581850" y="3290475"/>
            <a:ext cx="10800" cy="111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Batch Size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455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size is the # of data rows plugged into the model BEFORE the weights are adjusted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Iterations is the number of batches per epoch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data size should be a multiple of the batch size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25" y="1417825"/>
            <a:ext cx="3903301" cy="28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Model Training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72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</a:t>
            </a:r>
            <a:r>
              <a:rPr lang="en"/>
              <a:t>following</a:t>
            </a:r>
            <a:r>
              <a:rPr lang="en"/>
              <a:t> describes a danger associated with training models? Define the term.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Multithreading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Dimensionality reduction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575" y="730113"/>
            <a:ext cx="3683274" cy="36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Activation Functions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4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apply activation function at each layer of the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</a:t>
            </a:r>
            <a:r>
              <a:rPr lang="en"/>
              <a:t>functions generally follow the following structure ------------------&gt;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MLP ~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CNN ~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RNN ~ Timeseries, NLP,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https://machinelearningmastery.com/choose-an-activation-function-for-deep-learning/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4">
            <a:alphaModFix/>
          </a:blip>
          <a:srcRect b="19540" l="4871" r="3737" t="9142"/>
          <a:stretch/>
        </p:blipFill>
        <p:spPr>
          <a:xfrm>
            <a:off x="4969200" y="865325"/>
            <a:ext cx="4151924" cy="19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8097900" y="531375"/>
            <a:ext cx="1046100" cy="104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525" y="2865314"/>
            <a:ext cx="4151925" cy="212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Loss/Cost Functions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524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Determines what the model will be measuring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(see WK3) : Mean Squared Error (MSE), Mean Absolute Error (MAE)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Classification: Cross Entropy Loss, Divergence Loss,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More options: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https://machinelearningmastery.com/how-to-choose-loss-functions-when-training-deep-learning-neural-networks/</a:t>
            </a:r>
            <a:endParaRPr sz="1400"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61381" l="12492" r="13102" t="0"/>
          <a:stretch/>
        </p:blipFill>
        <p:spPr>
          <a:xfrm>
            <a:off x="6134500" y="139763"/>
            <a:ext cx="2790350" cy="11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5896" l="12797" r="12797" t="58771"/>
          <a:stretch/>
        </p:blipFill>
        <p:spPr>
          <a:xfrm>
            <a:off x="6134500" y="1253176"/>
            <a:ext cx="2790350" cy="10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00" y="2571126"/>
            <a:ext cx="3281700" cy="194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Learning Rate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482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Determines how fast the weights of the model </a:t>
            </a:r>
            <a:r>
              <a:rPr lang="en"/>
              <a:t>should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 set at 0.01 or 0.001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dynamic (decrease over the course of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with optimizer (which actually adjusts weights)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147" y="1313625"/>
            <a:ext cx="3430400" cy="30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Optimizers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52475"/>
            <a:ext cx="53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Determines which weights to modify and how to do so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Modifies model based on each batch, aiming to minimize the </a:t>
            </a:r>
            <a:r>
              <a:rPr b="1" lang="en" u="sng"/>
              <a:t>Loss Function</a:t>
            </a:r>
            <a:endParaRPr b="1" u="sng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Popular Optimizers: </a:t>
            </a:r>
            <a:r>
              <a:rPr lang="en"/>
              <a:t>Stochastic</a:t>
            </a:r>
            <a:r>
              <a:rPr lang="en"/>
              <a:t> Gradient Descent (SGD), Adam, Adadelta, Adagrad,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More info: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https://www.analyticsvidhya.com/blog/2021/10/a-comprehensive-guide-on-deep-learning-optimizers/#:~:text=An%20optimizer%20is%20a%20function,loss%20and%20improve%20the%20accuracy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700" y="161700"/>
            <a:ext cx="3183599" cy="246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000" y="2778822"/>
            <a:ext cx="2857526" cy="221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Optimizers - SGD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48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Iterative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Plug in some data and calculate the error (using loss function)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the derivative/gradient of the error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Scale the gradient by the learning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 in the direction opposite the gradient (to move to the minimum of the loss function)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SGD is generally reliable, but can be slower than other optimization techniques 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125" y="2778620"/>
            <a:ext cx="3758174" cy="21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00" y="157899"/>
            <a:ext cx="2543051" cy="26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Forward: Neural Networks Optimization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46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Specialized layer types (CNN, RNN, etc.)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Classifying Images of clothing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Determine how to structure model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practice choosing: activation functions, loss metrics, optimizers, epochs, batch sizes,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https://colab.research.google.com/drive/18T0K_jVJkVfUQiaUKn0U7uGxUCqiLOGs?usp=sharing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25" y="1040838"/>
            <a:ext cx="3792075" cy="37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Combatting Overfitting: Strategies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51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Strategies</a:t>
            </a:r>
            <a:r>
              <a:rPr lang="en"/>
              <a:t> (M</a:t>
            </a:r>
            <a:r>
              <a:rPr lang="en"/>
              <a:t>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Dimensionality Reduction/Feature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L1/L2 Regularization (SciKit Learn “C” hyperparameter)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use GridSearchCV() module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https://towardsdatascience.com/gridsearchcv-for-beginners-db48a90114ee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Dropout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stopping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https://towardsdatascience.com/8-simple-techniques-to-prevent-overfitting-4d443da2ef7d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600" y="1240391"/>
            <a:ext cx="3062150" cy="266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Model Training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an encouraged method of optimizing a model?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lang="en"/>
              <a:t>the testing data to train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multiple models and turn the aggregate of their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Modifying 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 and cleaning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48901" r="0" t="0"/>
          <a:stretch/>
        </p:blipFill>
        <p:spPr>
          <a:xfrm>
            <a:off x="4740301" y="1398613"/>
            <a:ext cx="3814926" cy="29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Binary Classification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models would be the best fit for predicting whether it </a:t>
            </a:r>
            <a:r>
              <a:rPr lang="en"/>
              <a:t>would rain in the next hour based off of an image taken tonight?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Polynomial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Logarithmic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952" y="2054250"/>
            <a:ext cx="3697225" cy="25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Classification Concepts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can be used to evaluate a classification model?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Confusion Matrix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Absolute Squared Error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50" y="1759897"/>
            <a:ext cx="5230675" cy="26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Dimensionality Reduction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reason to perform dimensionality reduction?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Enrich the features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noise within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overfitting caused by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computation resources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25" y="1679775"/>
            <a:ext cx="3824150" cy="2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Overview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Loosely modeled off of human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Composed of various “nodes”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</a:t>
            </a:r>
            <a:r>
              <a:rPr lang="en"/>
              <a:t>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Connected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97" y="1607962"/>
            <a:ext cx="4950500" cy="25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Nodes/Perceptrons (Overview)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40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Represents a “Neuron”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Receive</a:t>
            </a:r>
            <a:r>
              <a:rPr lang="en"/>
              <a:t> weights from ALL nodes in previous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Multiply each input by a weight and take the sum.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the bias (node specific)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Plug input into an “Activation Function”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Push output to the next node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599" y="1410525"/>
            <a:ext cx="4440699" cy="256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5459525" y="1252300"/>
            <a:ext cx="2615400" cy="280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6418400" y="4020350"/>
            <a:ext cx="7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verage"/>
                <a:ea typeface="Average"/>
                <a:cs typeface="Average"/>
                <a:sym typeface="Average"/>
              </a:rPr>
              <a:t>NODE</a:t>
            </a:r>
            <a:endParaRPr b="1" sz="16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350" y="4161625"/>
            <a:ext cx="1133351" cy="7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